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40"/>
  </p:notesMasterIdLst>
  <p:handoutMasterIdLst>
    <p:handoutMasterId r:id="rId41"/>
  </p:handoutMasterIdLst>
  <p:sldIdLst>
    <p:sldId id="348" r:id="rId2"/>
    <p:sldId id="396" r:id="rId3"/>
    <p:sldId id="397" r:id="rId4"/>
    <p:sldId id="352" r:id="rId5"/>
    <p:sldId id="405" r:id="rId6"/>
    <p:sldId id="351" r:id="rId7"/>
    <p:sldId id="349" r:id="rId8"/>
    <p:sldId id="391" r:id="rId9"/>
    <p:sldId id="406" r:id="rId10"/>
    <p:sldId id="355" r:id="rId11"/>
    <p:sldId id="393" r:id="rId12"/>
    <p:sldId id="412" r:id="rId13"/>
    <p:sldId id="422" r:id="rId14"/>
    <p:sldId id="392" r:id="rId15"/>
    <p:sldId id="407" r:id="rId16"/>
    <p:sldId id="357" r:id="rId17"/>
    <p:sldId id="358" r:id="rId18"/>
    <p:sldId id="414" r:id="rId19"/>
    <p:sldId id="394" r:id="rId20"/>
    <p:sldId id="415" r:id="rId21"/>
    <p:sldId id="364" r:id="rId22"/>
    <p:sldId id="367" r:id="rId23"/>
    <p:sldId id="368" r:id="rId24"/>
    <p:sldId id="423" r:id="rId25"/>
    <p:sldId id="408" r:id="rId26"/>
    <p:sldId id="417" r:id="rId27"/>
    <p:sldId id="395" r:id="rId28"/>
    <p:sldId id="420" r:id="rId29"/>
    <p:sldId id="421" r:id="rId30"/>
    <p:sldId id="416" r:id="rId31"/>
    <p:sldId id="409" r:id="rId32"/>
    <p:sldId id="366" r:id="rId33"/>
    <p:sldId id="410" r:id="rId34"/>
    <p:sldId id="389" r:id="rId35"/>
    <p:sldId id="390" r:id="rId36"/>
    <p:sldId id="411" r:id="rId37"/>
    <p:sldId id="362" r:id="rId38"/>
    <p:sldId id="258" r:id="rId39"/>
  </p:sldIdLst>
  <p:sldSz cx="9144000" cy="6858000" type="screen4x3"/>
  <p:notesSz cx="7099300" cy="10234613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6BF"/>
    <a:srgbClr val="E9E6E6"/>
    <a:srgbClr val="FF0066"/>
    <a:srgbClr val="DEE6ED"/>
    <a:srgbClr val="C8D8E6"/>
    <a:srgbClr val="23476E"/>
    <a:srgbClr val="23214A"/>
    <a:srgbClr val="969696"/>
    <a:srgbClr val="FDEA5D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995" autoAdjust="0"/>
    <p:restoredTop sz="94667" autoAdjust="0"/>
  </p:normalViewPr>
  <p:slideViewPr>
    <p:cSldViewPr snapToObjects="1" showGuides="1">
      <p:cViewPr>
        <p:scale>
          <a:sx n="110" d="100"/>
          <a:sy n="110" d="100"/>
        </p:scale>
        <p:origin x="-72" y="216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2015. All rights reserved.</a:t>
            </a:r>
            <a:endParaRPr lang="en-US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set date</a:t>
            </a:r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Notes Placeholder 2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Header Placeholder 3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A5E1CB4-6977-43BF-ACA9-CC28B9D6A55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Title Slide">
    <p:bg>
      <p:bgPr>
        <a:blipFill dpi="0" rotWithShape="1">
          <a:blip r:embed="rId2" cstate="print">
            <a:lum/>
          </a:blip>
          <a:srcRect/>
          <a:stretch>
            <a:fillRect l="80000" t="85000" r="5200" b="62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50825" y="1268413"/>
            <a:ext cx="7128390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2780927"/>
            <a:ext cx="7128390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0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3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Title Placeholder 8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21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9" r:id="rId2"/>
    <p:sldLayoutId id="2147483730" r:id="rId3"/>
    <p:sldLayoutId id="2147483741" r:id="rId4"/>
    <p:sldLayoutId id="2147483731" r:id="rId5"/>
    <p:sldLayoutId id="2147483742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hyperlink" Target="https://www.keil.com/pack/doc/CMSIS/Driver/html/group__usb__interface__gr.html" TargetMode="External"/><Relationship Id="rId5" Type="http://schemas.openxmlformats.org/officeDocument/2006/relationships/hyperlink" Target="http://www.usb.org/developers/docs/devclass_docs/" TargetMode="External"/><Relationship Id="rId4" Type="http://schemas.openxmlformats.org/officeDocument/2006/relationships/hyperlink" Target="http://www.usb.org/developers/docs/usb20_docs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urwalledcubicle.com/index.php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hyperlink" Target="http://ttssh2.osdn.jp/" TargetMode="External"/><Relationship Id="rId5" Type="http://schemas.openxmlformats.org/officeDocument/2006/relationships/hyperlink" Target="http://www.infineon.com/cms/en/product/channel.html?channel=db3a30433580b37101359f8ee6963814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tssh2.osdn.jp/" TargetMode="External"/><Relationship Id="rId2" Type="http://schemas.openxmlformats.org/officeDocument/2006/relationships/hyperlink" Target="http://www.infineon.com/cms/en/product/channel.html?channel=db3a30433580b37101359f8ee696381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50825" y="1700566"/>
            <a:ext cx="7128390" cy="1440000"/>
          </a:xfrm>
        </p:spPr>
        <p:txBody>
          <a:bodyPr/>
          <a:lstStyle/>
          <a:p>
            <a:r>
              <a:rPr lang="en-GB" dirty="0" smtClean="0"/>
              <a:t>XMC4500</a:t>
            </a:r>
            <a:br>
              <a:rPr lang="en-GB" dirty="0" smtClean="0"/>
            </a:br>
            <a:r>
              <a:rPr lang="en-GB" dirty="0" smtClean="0"/>
              <a:t>USB Host </a:t>
            </a:r>
            <a:br>
              <a:rPr lang="en-GB" dirty="0" smtClean="0"/>
            </a:br>
            <a:r>
              <a:rPr lang="en-GB" dirty="0" smtClean="0"/>
              <a:t>Virtual COM Port (VCOM) Example</a:t>
            </a:r>
            <a:endParaRPr lang="en-GB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252000" y="3213080"/>
            <a:ext cx="7128390" cy="936000"/>
          </a:xfrm>
        </p:spPr>
        <p:txBody>
          <a:bodyPr/>
          <a:lstStyle/>
          <a:p>
            <a:r>
              <a:rPr lang="en-GB" dirty="0" smtClean="0"/>
              <a:t>Getting </a:t>
            </a:r>
            <a:r>
              <a:rPr lang="en-GB" smtClean="0"/>
              <a:t>Started V1.0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61345" y="1068565"/>
            <a:ext cx="2945031" cy="26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3062" y="1616326"/>
            <a:ext cx="3667940" cy="326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 - hardware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10" y="4726644"/>
            <a:ext cx="2403064" cy="1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835097" y="2628286"/>
            <a:ext cx="520879" cy="288032"/>
            <a:chOff x="3863546" y="2628286"/>
            <a:chExt cx="648072" cy="288032"/>
          </a:xfrm>
        </p:grpSpPr>
        <p:sp>
          <p:nvSpPr>
            <p:cNvPr id="7" name="Rectangle 6"/>
            <p:cNvSpPr/>
            <p:nvPr/>
          </p:nvSpPr>
          <p:spPr bwMode="auto">
            <a:xfrm>
              <a:off x="3863546" y="2667964"/>
              <a:ext cx="216024" cy="216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079570" y="2628286"/>
              <a:ext cx="432048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82727" y="3538512"/>
            <a:ext cx="648072" cy="288032"/>
            <a:chOff x="3863546" y="2628286"/>
            <a:chExt cx="648072" cy="288032"/>
          </a:xfrm>
        </p:grpSpPr>
        <p:sp>
          <p:nvSpPr>
            <p:cNvPr id="38" name="Rectangle 37"/>
            <p:cNvSpPr/>
            <p:nvPr/>
          </p:nvSpPr>
          <p:spPr bwMode="auto">
            <a:xfrm>
              <a:off x="3863546" y="2667964"/>
              <a:ext cx="216024" cy="216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79570" y="2628286"/>
              <a:ext cx="432048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48" name="Straight Connector 47"/>
          <p:cNvCxnSpPr>
            <a:stCxn id="39" idx="3"/>
          </p:cNvCxnSpPr>
          <p:nvPr/>
        </p:nvCxnSpPr>
        <p:spPr>
          <a:xfrm>
            <a:off x="4530799" y="3682528"/>
            <a:ext cx="1055126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60047" y="3665276"/>
            <a:ext cx="0" cy="2122736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542795" y="5770760"/>
            <a:ext cx="354227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5899502" y="5607121"/>
            <a:ext cx="527016" cy="36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57062" y="5664358"/>
            <a:ext cx="72008" cy="720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259952" y="5822516"/>
            <a:ext cx="72008" cy="720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3801558" y="2384757"/>
            <a:ext cx="84245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Micro-A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3635896" y="3319376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Micro-B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5692051" y="5376288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Std</a:t>
            </a: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-A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395536" y="5644148"/>
            <a:ext cx="3576022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Ensure proper cable types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 cables to the correct ports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6871916" y="4268879"/>
            <a:ext cx="20205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Windows laptop running DAVE</a:t>
            </a:r>
            <a:r>
              <a:rPr lang="en-US" sz="1200" kern="0" baseline="30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TM </a:t>
            </a: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serial communication terminal</a:t>
            </a:r>
            <a:endParaRPr lang="en-IN" sz="12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419872" y="2307813"/>
            <a:ext cx="1296144" cy="76114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419872" y="3212976"/>
            <a:ext cx="1296144" cy="76114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0" name="Elbow Connector 9"/>
          <p:cNvCxnSpPr>
            <a:stCxn id="8" idx="3"/>
            <a:endCxn id="47" idx="3"/>
          </p:cNvCxnSpPr>
          <p:nvPr/>
        </p:nvCxnSpPr>
        <p:spPr>
          <a:xfrm flipV="1">
            <a:off x="4355976" y="2769573"/>
            <a:ext cx="1336075" cy="2729"/>
          </a:xfrm>
          <a:prstGeom prst="bentConnector3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 rot="10800000">
            <a:off x="5692051" y="2625557"/>
            <a:ext cx="520879" cy="288032"/>
            <a:chOff x="3863546" y="2628286"/>
            <a:chExt cx="648072" cy="288032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863546" y="2667964"/>
              <a:ext cx="216024" cy="216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4079570" y="2628286"/>
              <a:ext cx="432048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 bwMode="auto">
          <a:xfrm>
            <a:off x="5364088" y="2420888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Micro-B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2726127" y="1064858"/>
            <a:ext cx="1130486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XMC4500 </a:t>
            </a:r>
          </a:p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host </a:t>
            </a:r>
            <a:endParaRPr lang="en-IN" sz="12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4809568" y="1064858"/>
            <a:ext cx="1634542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XMC4500 </a:t>
            </a:r>
          </a:p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device </a:t>
            </a:r>
            <a:endParaRPr lang="en-IN" sz="12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5364088" y="2386066"/>
            <a:ext cx="1192324" cy="682894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4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990467"/>
            <a:ext cx="3096344" cy="444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VCOM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3796829" y="566125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771800" y="4157706"/>
            <a:ext cx="1152128" cy="21602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VCOM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6" y="1071655"/>
            <a:ext cx="4000758" cy="410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827584" y="3431626"/>
            <a:ext cx="936104" cy="15479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76"/>
          <p:cNvSpPr>
            <a:spLocks noGrp="1"/>
          </p:cNvSpPr>
          <p:nvPr/>
        </p:nvSpPr>
        <p:spPr>
          <a:xfrm>
            <a:off x="1887575" y="544522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8" name="Text Placeholder 76"/>
          <p:cNvSpPr>
            <a:spLocks noGrp="1"/>
          </p:cNvSpPr>
          <p:nvPr/>
        </p:nvSpPr>
        <p:spPr>
          <a:xfrm>
            <a:off x="6399181" y="538080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86137"/>
            <a:ext cx="3888536" cy="40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4633504" y="2115604"/>
            <a:ext cx="2602792" cy="21602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6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–import VCOM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smtClean="0"/>
              <a:t>set date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Copyright © Infineon Technologies AG 2015. All rights reserved.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0" y="1268760"/>
            <a:ext cx="4505325" cy="29241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Elbow Connector 8"/>
          <p:cNvCxnSpPr/>
          <p:nvPr/>
        </p:nvCxnSpPr>
        <p:spPr>
          <a:xfrm flipV="1">
            <a:off x="2915816" y="2276872"/>
            <a:ext cx="1368148" cy="288032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203848" y="2730847"/>
            <a:ext cx="1080116" cy="482129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6"/>
          <p:cNvSpPr>
            <a:spLocks noGrp="1"/>
          </p:cNvSpPr>
          <p:nvPr/>
        </p:nvSpPr>
        <p:spPr>
          <a:xfrm>
            <a:off x="4325891" y="293356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5" name="Text Placeholder 76"/>
          <p:cNvSpPr>
            <a:spLocks noGrp="1"/>
          </p:cNvSpPr>
          <p:nvPr/>
        </p:nvSpPr>
        <p:spPr>
          <a:xfrm>
            <a:off x="4325891" y="196988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6" name="Text Placeholder 76"/>
          <p:cNvSpPr>
            <a:spLocks noGrp="1"/>
          </p:cNvSpPr>
          <p:nvPr/>
        </p:nvSpPr>
        <p:spPr>
          <a:xfrm>
            <a:off x="5580112" y="126876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7" name="Text Placeholder 76"/>
          <p:cNvSpPr>
            <a:spLocks noGrp="1"/>
          </p:cNvSpPr>
          <p:nvPr/>
        </p:nvSpPr>
        <p:spPr>
          <a:xfrm>
            <a:off x="5580112" y="203271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6372200" y="1413066"/>
            <a:ext cx="24482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VCOM Device project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372200" y="2234955"/>
            <a:ext cx="24482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VCOM Host project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0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60" y="1669180"/>
            <a:ext cx="3048000" cy="3667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VCOM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44008" y="1268413"/>
            <a:ext cx="4248471" cy="5113337"/>
          </a:xfrm>
        </p:spPr>
        <p:txBody>
          <a:bodyPr>
            <a:normAutofit/>
          </a:bodyPr>
          <a:lstStyle/>
          <a:p>
            <a:r>
              <a:rPr lang="en-IN" sz="1600" dirty="0" smtClean="0"/>
              <a:t>Check </a:t>
            </a:r>
            <a:r>
              <a:rPr lang="en-IN" sz="1600" dirty="0"/>
              <a:t>the folder structure of the imported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323528" y="45811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2" name="Text Placeholder 76"/>
          <p:cNvSpPr>
            <a:spLocks noGrp="1"/>
          </p:cNvSpPr>
          <p:nvPr/>
        </p:nvSpPr>
        <p:spPr>
          <a:xfrm>
            <a:off x="323528" y="29249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Elbow Connector 7"/>
          <p:cNvCxnSpPr/>
          <p:nvPr/>
        </p:nvCxnSpPr>
        <p:spPr>
          <a:xfrm>
            <a:off x="899528" y="3212972"/>
            <a:ext cx="792152" cy="79208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6"/>
          </p:cNvCxnSpPr>
          <p:nvPr/>
        </p:nvCxnSpPr>
        <p:spPr>
          <a:xfrm flipV="1">
            <a:off x="899528" y="4509120"/>
            <a:ext cx="576128" cy="360036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6"/>
          <p:cNvSpPr>
            <a:spLocks noGrp="1"/>
          </p:cNvSpPr>
          <p:nvPr/>
        </p:nvSpPr>
        <p:spPr>
          <a:xfrm>
            <a:off x="3354641" y="414906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4</a:t>
            </a:r>
            <a:endParaRPr lang="en-IN" dirty="0"/>
          </a:p>
        </p:txBody>
      </p:sp>
      <p:cxnSp>
        <p:nvCxnSpPr>
          <p:cNvPr id="1028" name="Elbow Connector 1027"/>
          <p:cNvCxnSpPr/>
          <p:nvPr/>
        </p:nvCxnSpPr>
        <p:spPr>
          <a:xfrm rot="10800000">
            <a:off x="2483770" y="4179257"/>
            <a:ext cx="870872" cy="227662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76"/>
          <p:cNvSpPr>
            <a:spLocks noGrp="1"/>
          </p:cNvSpPr>
          <p:nvPr/>
        </p:nvSpPr>
        <p:spPr>
          <a:xfrm>
            <a:off x="4884081" y="206084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029" name="TextBox 1028"/>
          <p:cNvSpPr txBox="1"/>
          <p:nvPr/>
        </p:nvSpPr>
        <p:spPr bwMode="auto">
          <a:xfrm>
            <a:off x="5532153" y="1989711"/>
            <a:ext cx="3024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VCOM application code implementing USB data transmit and receive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Text Placeholder 76"/>
          <p:cNvSpPr>
            <a:spLocks noGrp="1"/>
          </p:cNvSpPr>
          <p:nvPr/>
        </p:nvSpPr>
        <p:spPr>
          <a:xfrm>
            <a:off x="4884081" y="353787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 bwMode="auto">
          <a:xfrm>
            <a:off x="5562847" y="3502743"/>
            <a:ext cx="3024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Free LUFA USB stack, CDC-ACM class and glue layer for XMC low level driver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0" name="Text Placeholder 76"/>
          <p:cNvSpPr>
            <a:spLocks noGrp="1"/>
          </p:cNvSpPr>
          <p:nvPr/>
        </p:nvSpPr>
        <p:spPr>
          <a:xfrm>
            <a:off x="4884081" y="429308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 bwMode="auto">
          <a:xfrm>
            <a:off x="5565668" y="4365680"/>
            <a:ext cx="30243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XMCLib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folder contains USB low level driver in file </a:t>
            </a:r>
            <a:r>
              <a:rPr lang="en-US" sz="14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xmc_usb.c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 Placeholder 76"/>
          <p:cNvSpPr>
            <a:spLocks noGrp="1"/>
          </p:cNvSpPr>
          <p:nvPr/>
        </p:nvSpPr>
        <p:spPr>
          <a:xfrm>
            <a:off x="4884081" y="27809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 bwMode="auto">
          <a:xfrm>
            <a:off x="5580112" y="2746375"/>
            <a:ext cx="3024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main file implementing the application task and echo data on UART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 Placeholder 76"/>
          <p:cNvSpPr>
            <a:spLocks noGrp="1"/>
          </p:cNvSpPr>
          <p:nvPr/>
        </p:nvSpPr>
        <p:spPr>
          <a:xfrm>
            <a:off x="3354641" y="33209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cxnSp>
        <p:nvCxnSpPr>
          <p:cNvPr id="33" name="Elbow Connector 32"/>
          <p:cNvCxnSpPr>
            <a:stCxn id="32" idx="2"/>
          </p:cNvCxnSpPr>
          <p:nvPr/>
        </p:nvCxnSpPr>
        <p:spPr>
          <a:xfrm rot="10800000" flipV="1">
            <a:off x="2274523" y="3609014"/>
            <a:ext cx="1080119" cy="216894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6"/>
          <p:cNvSpPr>
            <a:spLocks noGrp="1"/>
          </p:cNvSpPr>
          <p:nvPr/>
        </p:nvSpPr>
        <p:spPr>
          <a:xfrm>
            <a:off x="3354641" y="479656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5</a:t>
            </a:r>
            <a:endParaRPr lang="en-IN" dirty="0"/>
          </a:p>
        </p:txBody>
      </p:sp>
      <p:cxnSp>
        <p:nvCxnSpPr>
          <p:cNvPr id="40" name="Elbow Connector 39"/>
          <p:cNvCxnSpPr>
            <a:stCxn id="39" idx="2"/>
          </p:cNvCxnSpPr>
          <p:nvPr/>
        </p:nvCxnSpPr>
        <p:spPr>
          <a:xfrm rot="10800000">
            <a:off x="2274523" y="4689139"/>
            <a:ext cx="1080119" cy="395464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76"/>
          <p:cNvSpPr>
            <a:spLocks noGrp="1"/>
          </p:cNvSpPr>
          <p:nvPr/>
        </p:nvSpPr>
        <p:spPr>
          <a:xfrm>
            <a:off x="4884081" y="508460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 bwMode="auto">
          <a:xfrm>
            <a:off x="5565668" y="5264916"/>
            <a:ext cx="302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Code for redirecting data to UART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Implementing the application</a:t>
            </a:r>
            <a:endParaRPr lang="en-IN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6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application behavior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First XMC4500 </a:t>
            </a:r>
            <a:r>
              <a:rPr lang="en-GB" dirty="0"/>
              <a:t>CPU_45A-V3 board </a:t>
            </a:r>
            <a:r>
              <a:rPr lang="en-GB" dirty="0" smtClean="0"/>
              <a:t>is initialized as a USB host and provides VBUS on the USB port. This board runs host VCOM software.</a:t>
            </a:r>
          </a:p>
          <a:p>
            <a:r>
              <a:rPr lang="en-GB" dirty="0" smtClean="0"/>
              <a:t>Second XMC4500 </a:t>
            </a:r>
            <a:r>
              <a:rPr lang="en-GB" dirty="0"/>
              <a:t>CPU_45A-V3 board </a:t>
            </a:r>
            <a:r>
              <a:rPr lang="en-GB" dirty="0" smtClean="0"/>
              <a:t>is initialized as USB device. This board runs VCOM device software.</a:t>
            </a:r>
          </a:p>
          <a:p>
            <a:r>
              <a:rPr lang="en-GB" dirty="0" smtClean="0"/>
              <a:t>When successfully enumerated, USB host recognizes the connected device as a CDC-ACM capable device (VCOM)</a:t>
            </a:r>
          </a:p>
          <a:p>
            <a:r>
              <a:rPr lang="en-GB" dirty="0" smtClean="0"/>
              <a:t>First XMC4500 as USB host receives data </a:t>
            </a:r>
            <a:r>
              <a:rPr lang="en-GB" dirty="0"/>
              <a:t>from Windows laptop running serial terminal software like Tera </a:t>
            </a:r>
            <a:r>
              <a:rPr lang="en-GB" dirty="0" smtClean="0"/>
              <a:t>Term and sends data to the device XMC4500 over USB</a:t>
            </a:r>
          </a:p>
          <a:p>
            <a:r>
              <a:rPr lang="en-GB" dirty="0" smtClean="0"/>
              <a:t>Second XMC4500 </a:t>
            </a:r>
            <a:r>
              <a:rPr lang="en-GB" dirty="0"/>
              <a:t>as USB </a:t>
            </a:r>
            <a:r>
              <a:rPr lang="en-GB" dirty="0" smtClean="0"/>
              <a:t>device loops back the received </a:t>
            </a:r>
            <a:r>
              <a:rPr lang="en-GB" dirty="0"/>
              <a:t>data on the </a:t>
            </a:r>
            <a:r>
              <a:rPr lang="en-GB" dirty="0" smtClean="0"/>
              <a:t>USB</a:t>
            </a:r>
          </a:p>
          <a:p>
            <a:r>
              <a:rPr lang="en-GB" dirty="0" smtClean="0"/>
              <a:t>First XMC4500 </a:t>
            </a:r>
            <a:r>
              <a:rPr lang="en-GB" dirty="0"/>
              <a:t>as USB </a:t>
            </a:r>
            <a:r>
              <a:rPr lang="en-GB" dirty="0" smtClean="0"/>
              <a:t>host redirects received loop back data to debug port connected to Windows laptop running serial terminal software like Tera Term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1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 </a:t>
            </a:r>
            <a:r>
              <a:rPr lang="en-GB" dirty="0"/>
              <a:t>e</a:t>
            </a:r>
            <a:r>
              <a:rPr lang="en-GB" dirty="0" smtClean="0"/>
              <a:t>xample application architecture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560812" y="5070295"/>
            <a:ext cx="3672408" cy="648072"/>
            <a:chOff x="755576" y="4581128"/>
            <a:chExt cx="3672408" cy="648072"/>
          </a:xfrm>
        </p:grpSpPr>
        <p:sp>
          <p:nvSpPr>
            <p:cNvPr id="4" name="Rectangle 3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controller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0812" y="4293401"/>
            <a:ext cx="3672408" cy="776894"/>
            <a:chOff x="755576" y="4581128"/>
            <a:chExt cx="3672408" cy="64807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876246" y="4815014"/>
              <a:ext cx="3384376" cy="1797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host low level driver (</a:t>
              </a:r>
              <a:r>
                <a:rPr lang="en-US" sz="1400" kern="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XMCLib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1320" y="2955087"/>
            <a:ext cx="3672408" cy="1223369"/>
            <a:chOff x="755576" y="4581128"/>
            <a:chExt cx="3672408" cy="64807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876246" y="4847809"/>
              <a:ext cx="3384376" cy="1141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ost core stack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669" y="1474736"/>
            <a:ext cx="3672408" cy="648072"/>
            <a:chOff x="755576" y="4581128"/>
            <a:chExt cx="3672408" cy="64807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Application software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6416" y="2204089"/>
            <a:ext cx="3672408" cy="648072"/>
            <a:chOff x="755576" y="4581128"/>
            <a:chExt cx="3672408" cy="648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CDC-ACM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334484" y="4241184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4484" y="2906502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9120" y="2162401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626016" y="4047833"/>
            <a:ext cx="25922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Low level driver based on USB host CMSIS API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87152" y="1819140"/>
            <a:ext cx="2356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CDC_ACM send, receive data and notification interface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4681526" y="5456652"/>
            <a:ext cx="42829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stack and CDC-ACM sub-class implementation is based on a freely available stack known as LUFA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4647632" y="2780928"/>
            <a:ext cx="25922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Bulk and interrupt pipe APIs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7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application data flow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81904" y="5070295"/>
            <a:ext cx="3672408" cy="648072"/>
            <a:chOff x="755576" y="4581128"/>
            <a:chExt cx="3672408" cy="648072"/>
          </a:xfrm>
        </p:grpSpPr>
        <p:sp>
          <p:nvSpPr>
            <p:cNvPr id="4" name="Rectangle 3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controller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1904" y="4293401"/>
            <a:ext cx="3672408" cy="776894"/>
            <a:chOff x="755576" y="4581128"/>
            <a:chExt cx="3672408" cy="64807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876246" y="4815014"/>
              <a:ext cx="3384376" cy="1797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host low level driver (</a:t>
              </a:r>
              <a:r>
                <a:rPr lang="en-US" sz="1400" kern="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XMCLib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2412" y="2852936"/>
            <a:ext cx="3672408" cy="1223369"/>
            <a:chOff x="755576" y="4581128"/>
            <a:chExt cx="3672408" cy="64807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876246" y="4847809"/>
              <a:ext cx="3384376" cy="1141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ost core stack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83761" y="1124744"/>
            <a:ext cx="3672408" cy="648072"/>
            <a:chOff x="755576" y="4581128"/>
            <a:chExt cx="3672408" cy="64807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Application software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7508" y="1988840"/>
            <a:ext cx="3672408" cy="648072"/>
            <a:chOff x="755576" y="4581128"/>
            <a:chExt cx="3672408" cy="648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CDC-ACM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5084798" y="4466056"/>
            <a:ext cx="25922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Low level driver based on USB host CMSIS API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5068724" y="1124744"/>
            <a:ext cx="356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Application software transfers byte received over UART to the CDC-ACM layer using send and receive APIs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5084798" y="1916832"/>
            <a:ext cx="330362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CDC-ACM layer transfers the  data to the host core stack. It also prepares to receive any notification messages on the interrupt endpoint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396228" y="1124745"/>
            <a:ext cx="287340" cy="4608512"/>
          </a:xfrm>
          <a:prstGeom prst="downArrow">
            <a:avLst/>
          </a:prstGeom>
          <a:noFill/>
          <a:ln w="12700">
            <a:solidFill>
              <a:srgbClr val="00B05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5068724" y="2996953"/>
            <a:ext cx="330362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Host stack manages connections and enumeration. Provides  mechanisms to transfers data through pipes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7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30" y="1196108"/>
            <a:ext cx="4643341" cy="31689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overview of </a:t>
            </a:r>
            <a:r>
              <a:rPr lang="en-US" dirty="0" err="1" smtClean="0"/>
              <a:t>main.c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14" name="Text Placeholder 76"/>
          <p:cNvSpPr>
            <a:spLocks noGrp="1"/>
          </p:cNvSpPr>
          <p:nvPr/>
        </p:nvSpPr>
        <p:spPr>
          <a:xfrm>
            <a:off x="5975496" y="118128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5" name="Text Placeholder 76"/>
          <p:cNvSpPr>
            <a:spLocks noGrp="1"/>
          </p:cNvSpPr>
          <p:nvPr/>
        </p:nvSpPr>
        <p:spPr>
          <a:xfrm>
            <a:off x="5975496" y="1916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6658784" y="1361600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Clock setup for XMC4500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 Placeholder 76"/>
          <p:cNvSpPr>
            <a:spLocks noGrp="1"/>
          </p:cNvSpPr>
          <p:nvPr/>
        </p:nvSpPr>
        <p:spPr>
          <a:xfrm>
            <a:off x="252173" y="213284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16" idx="6"/>
          </p:cNvCxnSpPr>
          <p:nvPr/>
        </p:nvCxnSpPr>
        <p:spPr>
          <a:xfrm>
            <a:off x="828173" y="2420884"/>
            <a:ext cx="863507" cy="4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 bwMode="auto">
          <a:xfrm>
            <a:off x="6658784" y="2027417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Select VBUS pin P3.2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Text Placeholder 76"/>
          <p:cNvSpPr>
            <a:spLocks noGrp="1"/>
          </p:cNvSpPr>
          <p:nvPr/>
        </p:nvSpPr>
        <p:spPr>
          <a:xfrm>
            <a:off x="252173" y="29249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2</a:t>
            </a:r>
            <a:endParaRPr lang="en-IN" dirty="0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828173" y="3212980"/>
            <a:ext cx="863507" cy="1440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6"/>
          <p:cNvSpPr>
            <a:spLocks noGrp="1"/>
          </p:cNvSpPr>
          <p:nvPr/>
        </p:nvSpPr>
        <p:spPr>
          <a:xfrm>
            <a:off x="5975496" y="27089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 bwMode="auto">
          <a:xfrm>
            <a:off x="6695512" y="2889234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Initialize USB host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Text Placeholder 76"/>
          <p:cNvSpPr>
            <a:spLocks noGrp="1"/>
          </p:cNvSpPr>
          <p:nvPr/>
        </p:nvSpPr>
        <p:spPr>
          <a:xfrm>
            <a:off x="252173" y="365940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cxnSp>
        <p:nvCxnSpPr>
          <p:cNvPr id="46" name="Straight Arrow Connector 45"/>
          <p:cNvCxnSpPr>
            <a:stCxn id="42" idx="6"/>
          </p:cNvCxnSpPr>
          <p:nvPr/>
        </p:nvCxnSpPr>
        <p:spPr>
          <a:xfrm flipV="1">
            <a:off x="828173" y="3659402"/>
            <a:ext cx="863507" cy="2880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Overview</a:t>
            </a:r>
            <a:endParaRPr lang="en-IN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Requirements</a:t>
            </a:r>
            <a:endParaRPr lang="en-IN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Setup</a:t>
            </a:r>
            <a:endParaRPr lang="en-IN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Implementing the application</a:t>
            </a:r>
            <a:endParaRPr lang="en-IN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How to test</a:t>
            </a:r>
            <a:endParaRPr lang="en-IN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Debug hints</a:t>
            </a:r>
            <a:endParaRPr lang="en-IN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dirty="0" smtClean="0"/>
              <a:t>Further reading</a:t>
            </a:r>
            <a:endParaRPr lang="en-IN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Limitations</a:t>
            </a:r>
            <a:endParaRPr lang="en-IN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62" name="Text Placeholder 61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63" name="Text Placeholder 62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64" name="Text Placeholder 63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65" name="Text Placeholder 64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66" name="Text Placeholder 65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67" name="Text Placeholder 66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68" name="Text Placeholder 67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5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2998" y="997362"/>
            <a:ext cx="3177748" cy="54337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overview of </a:t>
            </a:r>
            <a:r>
              <a:rPr lang="en-US" dirty="0" err="1" smtClean="0"/>
              <a:t>main.c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41" name="Text Placeholder 76"/>
          <p:cNvSpPr>
            <a:spLocks noGrp="1"/>
          </p:cNvSpPr>
          <p:nvPr/>
        </p:nvSpPr>
        <p:spPr>
          <a:xfrm>
            <a:off x="268730" y="465312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6</a:t>
            </a:r>
            <a:endParaRPr lang="en-IN" dirty="0"/>
          </a:p>
        </p:txBody>
      </p:sp>
      <p:sp>
        <p:nvSpPr>
          <p:cNvPr id="42" name="Text Placeholder 76"/>
          <p:cNvSpPr>
            <a:spLocks noGrp="1"/>
          </p:cNvSpPr>
          <p:nvPr/>
        </p:nvSpPr>
        <p:spPr>
          <a:xfrm>
            <a:off x="251520" y="26363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cxnSp>
        <p:nvCxnSpPr>
          <p:cNvPr id="46" name="Straight Arrow Connector 45"/>
          <p:cNvCxnSpPr>
            <a:stCxn id="42" idx="6"/>
          </p:cNvCxnSpPr>
          <p:nvPr/>
        </p:nvCxnSpPr>
        <p:spPr>
          <a:xfrm>
            <a:off x="827520" y="2924368"/>
            <a:ext cx="1512232" cy="5766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76"/>
          <p:cNvSpPr>
            <a:spLocks noGrp="1"/>
          </p:cNvSpPr>
          <p:nvPr/>
        </p:nvSpPr>
        <p:spPr>
          <a:xfrm>
            <a:off x="268730" y="53006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7</a:t>
            </a:r>
            <a:endParaRPr lang="en-IN" dirty="0"/>
          </a:p>
        </p:txBody>
      </p:sp>
      <p:cxnSp>
        <p:nvCxnSpPr>
          <p:cNvPr id="54" name="Straight Arrow Connector 53"/>
          <p:cNvCxnSpPr>
            <a:stCxn id="53" idx="6"/>
          </p:cNvCxnSpPr>
          <p:nvPr/>
        </p:nvCxnSpPr>
        <p:spPr>
          <a:xfrm>
            <a:off x="844730" y="5588656"/>
            <a:ext cx="1278998" cy="3895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5"/>
          </p:cNvCxnSpPr>
          <p:nvPr/>
        </p:nvCxnSpPr>
        <p:spPr>
          <a:xfrm>
            <a:off x="760377" y="5144836"/>
            <a:ext cx="1363351" cy="6604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76"/>
          <p:cNvSpPr>
            <a:spLocks noGrp="1"/>
          </p:cNvSpPr>
          <p:nvPr/>
        </p:nvSpPr>
        <p:spPr>
          <a:xfrm>
            <a:off x="5615456" y="134076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62" name="TextBox 61"/>
          <p:cNvSpPr txBox="1"/>
          <p:nvPr/>
        </p:nvSpPr>
        <p:spPr bwMode="auto">
          <a:xfrm>
            <a:off x="6335472" y="2927266"/>
            <a:ext cx="241299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Fetch descriptors and match it to CDC-ACM sub-class and start notification pipe and bulk IN pipe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Text Placeholder 76"/>
          <p:cNvSpPr>
            <a:spLocks noGrp="1"/>
          </p:cNvSpPr>
          <p:nvPr/>
        </p:nvSpPr>
        <p:spPr>
          <a:xfrm>
            <a:off x="5615456" y="307667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65" name="Text Placeholder 76"/>
          <p:cNvSpPr>
            <a:spLocks noGrp="1"/>
          </p:cNvSpPr>
          <p:nvPr/>
        </p:nvSpPr>
        <p:spPr>
          <a:xfrm>
            <a:off x="5615456" y="400506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66" name="TextBox 65"/>
          <p:cNvSpPr txBox="1"/>
          <p:nvPr/>
        </p:nvSpPr>
        <p:spPr bwMode="auto">
          <a:xfrm>
            <a:off x="6335472" y="4077657"/>
            <a:ext cx="24129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Manage connection events and initiate enumeration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 Placeholder 76"/>
          <p:cNvSpPr>
            <a:spLocks noGrp="1"/>
          </p:cNvSpPr>
          <p:nvPr/>
        </p:nvSpPr>
        <p:spPr>
          <a:xfrm>
            <a:off x="5615456" y="494116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8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 bwMode="auto">
          <a:xfrm>
            <a:off x="6335472" y="5013761"/>
            <a:ext cx="24129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Manage transfer completion events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Text Placeholder 76"/>
          <p:cNvSpPr>
            <a:spLocks noGrp="1"/>
          </p:cNvSpPr>
          <p:nvPr/>
        </p:nvSpPr>
        <p:spPr>
          <a:xfrm>
            <a:off x="268730" y="597825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8</a:t>
            </a:r>
            <a:endParaRPr lang="en-IN" dirty="0"/>
          </a:p>
        </p:txBody>
      </p:sp>
      <p:cxnSp>
        <p:nvCxnSpPr>
          <p:cNvPr id="44" name="Straight Arrow Connector 43"/>
          <p:cNvCxnSpPr>
            <a:stCxn id="43" idx="6"/>
          </p:cNvCxnSpPr>
          <p:nvPr/>
        </p:nvCxnSpPr>
        <p:spPr>
          <a:xfrm flipV="1">
            <a:off x="844730" y="6189097"/>
            <a:ext cx="1278998" cy="771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 bwMode="auto">
          <a:xfrm>
            <a:off x="6325492" y="1413361"/>
            <a:ext cx="24129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Receive data from UART and send to USB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3" name="Straight Arrow Connector 32"/>
          <p:cNvCxnSpPr>
            <a:stCxn id="42" idx="6"/>
          </p:cNvCxnSpPr>
          <p:nvPr/>
        </p:nvCxnSpPr>
        <p:spPr>
          <a:xfrm>
            <a:off x="827520" y="2924368"/>
            <a:ext cx="1512232" cy="1523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76"/>
          <p:cNvSpPr>
            <a:spLocks noGrp="1"/>
          </p:cNvSpPr>
          <p:nvPr/>
        </p:nvSpPr>
        <p:spPr>
          <a:xfrm>
            <a:off x="261356" y="365319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5</a:t>
            </a:r>
            <a:endParaRPr lang="en-IN" dirty="0"/>
          </a:p>
        </p:txBody>
      </p:sp>
      <p:cxnSp>
        <p:nvCxnSpPr>
          <p:cNvPr id="39" name="Straight Arrow Connector 38"/>
          <p:cNvCxnSpPr>
            <a:stCxn id="36" idx="6"/>
          </p:cNvCxnSpPr>
          <p:nvPr/>
        </p:nvCxnSpPr>
        <p:spPr>
          <a:xfrm flipV="1">
            <a:off x="837356" y="3938370"/>
            <a:ext cx="1358412" cy="28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76"/>
          <p:cNvSpPr>
            <a:spLocks noGrp="1"/>
          </p:cNvSpPr>
          <p:nvPr/>
        </p:nvSpPr>
        <p:spPr>
          <a:xfrm>
            <a:off x="5615456" y="216972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 bwMode="auto">
          <a:xfrm>
            <a:off x="6325492" y="2242319"/>
            <a:ext cx="24129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Receive data from USB and send to UART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7" name="Straight Arrow Connector 46"/>
          <p:cNvCxnSpPr>
            <a:stCxn id="36" idx="6"/>
          </p:cNvCxnSpPr>
          <p:nvPr/>
        </p:nvCxnSpPr>
        <p:spPr>
          <a:xfrm>
            <a:off x="837356" y="3941232"/>
            <a:ext cx="1286372" cy="146181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9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configure time delay API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USB stack uses timing delay of the order of several tens of milliseconds to comply with the specification</a:t>
            </a:r>
          </a:p>
          <a:p>
            <a:r>
              <a:rPr lang="en-US" dirty="0"/>
              <a:t>Port the time delay API </a:t>
            </a:r>
            <a:r>
              <a:rPr lang="en-US" u="sng" dirty="0"/>
              <a:t>if required</a:t>
            </a:r>
            <a:r>
              <a:rPr lang="en-US" dirty="0"/>
              <a:t>. </a:t>
            </a:r>
            <a:r>
              <a:rPr lang="en-US" dirty="0" smtClean="0"/>
              <a:t>In the example code, </a:t>
            </a:r>
            <a:r>
              <a:rPr lang="en-US" dirty="0" err="1" smtClean="0"/>
              <a:t>SysTick</a:t>
            </a:r>
            <a:r>
              <a:rPr lang="en-US" dirty="0" smtClean="0"/>
              <a:t> timer is used</a:t>
            </a:r>
          </a:p>
          <a:p>
            <a:r>
              <a:rPr lang="en-US" dirty="0" smtClean="0"/>
              <a:t>Ensure timer is calibrated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8398" y="3484193"/>
            <a:ext cx="4724400" cy="17744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56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- callbacks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Application registers for the following event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9" y="1844824"/>
            <a:ext cx="7894021" cy="37636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043608" y="2780928"/>
            <a:ext cx="7056784" cy="1008112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35" y="2225360"/>
            <a:ext cx="6583547" cy="32198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Implement and register required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16416" y="6558739"/>
            <a:ext cx="288036" cy="306692"/>
          </a:xfrm>
        </p:spPr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283964" y="6548917"/>
            <a:ext cx="576072" cy="304800"/>
          </a:xfrm>
        </p:spPr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ext Placeholder 76"/>
          <p:cNvSpPr>
            <a:spLocks noGrp="1"/>
          </p:cNvSpPr>
          <p:nvPr/>
        </p:nvSpPr>
        <p:spPr>
          <a:xfrm>
            <a:off x="323528" y="220485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5508104" y="10527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300128" y="1222978"/>
            <a:ext cx="2736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Implement call back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475656" y="2348880"/>
            <a:ext cx="3429602" cy="18103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Implement and register required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16416" y="6558739"/>
            <a:ext cx="288036" cy="306692"/>
          </a:xfrm>
        </p:spPr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283964" y="6548917"/>
            <a:ext cx="576072" cy="304800"/>
          </a:xfrm>
        </p:spPr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9" name="Text Placeholder 76"/>
          <p:cNvSpPr>
            <a:spLocks noGrp="1"/>
          </p:cNvSpPr>
          <p:nvPr/>
        </p:nvSpPr>
        <p:spPr>
          <a:xfrm>
            <a:off x="298426" y="147713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298426" y="441353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3" name="Text Placeholder 76"/>
          <p:cNvSpPr>
            <a:spLocks noGrp="1"/>
          </p:cNvSpPr>
          <p:nvPr/>
        </p:nvSpPr>
        <p:spPr>
          <a:xfrm>
            <a:off x="5724128" y="11247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6516152" y="1305058"/>
            <a:ext cx="2448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Register call back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Text Placeholder 76"/>
          <p:cNvSpPr>
            <a:spLocks noGrp="1"/>
          </p:cNvSpPr>
          <p:nvPr/>
        </p:nvSpPr>
        <p:spPr>
          <a:xfrm>
            <a:off x="5724128" y="198884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516152" y="2169154"/>
            <a:ext cx="2448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Call initialization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1" y="1226770"/>
            <a:ext cx="4156195" cy="12661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08" y="3208592"/>
            <a:ext cx="3199844" cy="23086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300148" y="5277635"/>
            <a:ext cx="1656184" cy="144016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789048" y="2206004"/>
            <a:ext cx="1080120" cy="144016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How to test</a:t>
            </a:r>
            <a:endParaRPr lang="en-IN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3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7" y="1030102"/>
            <a:ext cx="3346450" cy="34290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– build and download device project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ext Placeholder 76"/>
          <p:cNvSpPr>
            <a:spLocks noGrp="1"/>
          </p:cNvSpPr>
          <p:nvPr/>
        </p:nvSpPr>
        <p:spPr>
          <a:xfrm>
            <a:off x="3610703" y="13345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6156176" y="1343480"/>
            <a:ext cx="25922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Make the device project ‘Active’ and build </a:t>
            </a:r>
            <a:r>
              <a:rPr lang="en-US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device project</a:t>
            </a:r>
            <a:endParaRPr lang="en-IN" sz="1400" b="1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 Placeholder 76"/>
          <p:cNvSpPr>
            <a:spLocks noGrp="1"/>
          </p:cNvSpPr>
          <p:nvPr/>
        </p:nvSpPr>
        <p:spPr>
          <a:xfrm>
            <a:off x="5449012" y="134076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63316" y="1358020"/>
            <a:ext cx="241902" cy="28180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Text Placeholder 76"/>
          <p:cNvSpPr>
            <a:spLocks noGrp="1"/>
          </p:cNvSpPr>
          <p:nvPr/>
        </p:nvSpPr>
        <p:spPr>
          <a:xfrm>
            <a:off x="5449012" y="310467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6133624" y="3104674"/>
            <a:ext cx="25922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Reset </a:t>
            </a: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XMC4500 General Purpose board to start executing the image</a:t>
            </a:r>
            <a:endParaRPr lang="en-IN" sz="1400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 Placeholder 76"/>
          <p:cNvSpPr>
            <a:spLocks noGrp="1"/>
          </p:cNvSpPr>
          <p:nvPr/>
        </p:nvSpPr>
        <p:spPr>
          <a:xfrm>
            <a:off x="5463384" y="216856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6147996" y="2060848"/>
            <a:ext cx="259228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Download image into</a:t>
            </a:r>
            <a:r>
              <a:rPr lang="en-US" sz="1400" kern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second</a:t>
            </a:r>
            <a:r>
              <a:rPr lang="en-US" sz="1400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XMC4500 </a:t>
            </a:r>
            <a:r>
              <a:rPr lang="en-GB" sz="1400" dirty="0"/>
              <a:t>General Purpose</a:t>
            </a: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 board. Image now resides in flash memory</a:t>
            </a:r>
            <a:endParaRPr lang="en-IN" sz="1400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8" y="5229200"/>
            <a:ext cx="5099757" cy="43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3154363" y="5373216"/>
            <a:ext cx="288032" cy="2880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 Placeholder 76"/>
          <p:cNvSpPr>
            <a:spLocks noGrp="1"/>
          </p:cNvSpPr>
          <p:nvPr/>
        </p:nvSpPr>
        <p:spPr>
          <a:xfrm>
            <a:off x="2987824" y="573325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47187" y="2020352"/>
            <a:ext cx="3051191" cy="2517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0" y="1020515"/>
            <a:ext cx="2712694" cy="32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09120"/>
            <a:ext cx="61245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– build and download host project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ext Placeholder 76"/>
          <p:cNvSpPr>
            <a:spLocks noGrp="1"/>
          </p:cNvSpPr>
          <p:nvPr/>
        </p:nvSpPr>
        <p:spPr>
          <a:xfrm>
            <a:off x="3203912" y="11247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5551975" y="1127455"/>
            <a:ext cx="31964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Make the host project ‘Active’, build and download </a:t>
            </a:r>
            <a:r>
              <a:rPr lang="en-US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host project 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into</a:t>
            </a:r>
            <a:r>
              <a:rPr lang="en-US" sz="1400" kern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first</a:t>
            </a:r>
            <a:r>
              <a:rPr lang="en-US" sz="1400" kern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General Purpose board.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736782" y="4725140"/>
            <a:ext cx="288032" cy="2880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100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73216"/>
            <a:ext cx="6104819" cy="6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 bwMode="auto">
          <a:xfrm>
            <a:off x="2909241" y="5800402"/>
            <a:ext cx="294607" cy="2669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 Placeholder 76"/>
          <p:cNvSpPr>
            <a:spLocks noGrp="1"/>
          </p:cNvSpPr>
          <p:nvPr/>
        </p:nvSpPr>
        <p:spPr>
          <a:xfrm>
            <a:off x="4860032" y="11247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9" name="Text Placeholder 76"/>
          <p:cNvSpPr>
            <a:spLocks noGrp="1"/>
          </p:cNvSpPr>
          <p:nvPr/>
        </p:nvSpPr>
        <p:spPr>
          <a:xfrm>
            <a:off x="4860032" y="1916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5523110" y="2097144"/>
            <a:ext cx="20927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Start debugger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Text Placeholder 76"/>
          <p:cNvSpPr>
            <a:spLocks noGrp="1"/>
          </p:cNvSpPr>
          <p:nvPr/>
        </p:nvSpPr>
        <p:spPr>
          <a:xfrm>
            <a:off x="4860032" y="26369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475195" y="2709504"/>
            <a:ext cx="348929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Start the execution by pressing the run button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6357883" y="537321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6357883" y="45091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83568" y="1340764"/>
            <a:ext cx="288032" cy="2880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23528" y="2968872"/>
            <a:ext cx="2160240" cy="21464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smtClean="0"/>
              <a:t>set date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7" name="Text Placeholder 76"/>
          <p:cNvSpPr>
            <a:spLocks noGrp="1"/>
          </p:cNvSpPr>
          <p:nvPr/>
        </p:nvSpPr>
        <p:spPr>
          <a:xfrm>
            <a:off x="323528" y="126876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1023360" y="1376482"/>
            <a:ext cx="707703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 the USB cable between the host and device XMC4500 General Purpose boards. Refer slide 10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323528" y="1988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023360" y="2077319"/>
            <a:ext cx="7077032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Open serial port terminal software on Windows laptop (example Tera Term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See next slide on how to locate associated COM port</a:t>
            </a:r>
          </a:p>
        </p:txBody>
      </p:sp>
      <p:sp>
        <p:nvSpPr>
          <p:cNvPr id="14" name="Text Placeholder 76"/>
          <p:cNvSpPr>
            <a:spLocks noGrp="1"/>
          </p:cNvSpPr>
          <p:nvPr/>
        </p:nvSpPr>
        <p:spPr>
          <a:xfrm>
            <a:off x="323528" y="278092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1023360" y="2888651"/>
            <a:ext cx="758119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Configure the terminal software for 19200 baud rate, 8 bit data, 1 stop bit, no parity</a:t>
            </a:r>
            <a:endParaRPr lang="en-IN" sz="1400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 Placeholder 76"/>
          <p:cNvSpPr>
            <a:spLocks noGrp="1"/>
          </p:cNvSpPr>
          <p:nvPr/>
        </p:nvSpPr>
        <p:spPr>
          <a:xfrm>
            <a:off x="323528" y="350940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1023360" y="3617123"/>
            <a:ext cx="758119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Type some characters. The typed characters will be looped back and visible on the terminal. </a:t>
            </a:r>
            <a:endParaRPr lang="en-IN" sz="1400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4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6" y="1052736"/>
            <a:ext cx="396703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associated COM port on Windows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smtClean="0"/>
              <a:t>set date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7" name="Text Placeholder 76"/>
          <p:cNvSpPr>
            <a:spLocks noGrp="1"/>
          </p:cNvSpPr>
          <p:nvPr/>
        </p:nvSpPr>
        <p:spPr>
          <a:xfrm>
            <a:off x="4860036" y="11127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107504" y="494116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580112" y="1185348"/>
            <a:ext cx="32403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Open Control Panel -&gt; Hardware and Sound -&gt; Devices and Printers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59632" y="1196752"/>
            <a:ext cx="3240360" cy="303601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 Placeholder 76"/>
          <p:cNvSpPr>
            <a:spLocks noGrp="1"/>
          </p:cNvSpPr>
          <p:nvPr/>
        </p:nvSpPr>
        <p:spPr>
          <a:xfrm>
            <a:off x="107504" y="111695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20" name="Text Placeholder 76"/>
          <p:cNvSpPr>
            <a:spLocks noGrp="1"/>
          </p:cNvSpPr>
          <p:nvPr/>
        </p:nvSpPr>
        <p:spPr>
          <a:xfrm>
            <a:off x="4860036" y="1916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5580112" y="1827016"/>
            <a:ext cx="32403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Right click on J-Link and select Properties, then select Hardware tab. COM port is indicated.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36" y="2691668"/>
            <a:ext cx="2967436" cy="357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5712876" y="3817918"/>
            <a:ext cx="1195686" cy="151801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0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Overview</a:t>
            </a:r>
            <a:endParaRPr lang="en-IN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1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ACM </a:t>
            </a:r>
            <a:r>
              <a:rPr lang="en-US" dirty="0"/>
              <a:t>Requests – </a:t>
            </a:r>
            <a:r>
              <a:rPr lang="en-US" dirty="0" err="1"/>
              <a:t>SetControlLineState</a:t>
            </a:r>
            <a:r>
              <a:rPr lang="en-US" dirty="0"/>
              <a:t>, </a:t>
            </a:r>
            <a:r>
              <a:rPr lang="en-US" dirty="0" err="1"/>
              <a:t>SetLineCoding</a:t>
            </a:r>
            <a:r>
              <a:rPr lang="en-US" dirty="0"/>
              <a:t>, </a:t>
            </a:r>
            <a:r>
              <a:rPr lang="en-US" dirty="0" err="1" smtClean="0"/>
              <a:t>SendBreak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Only </a:t>
            </a:r>
            <a:r>
              <a:rPr lang="en-US" dirty="0"/>
              <a:t>ACM Notification - Serial State is implemented</a:t>
            </a:r>
          </a:p>
          <a:p>
            <a:pPr>
              <a:lnSpc>
                <a:spcPct val="120000"/>
              </a:lnSpc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Copyright © Infineon Technologies AG 2015.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29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Debug hints</a:t>
            </a:r>
            <a:endParaRPr lang="en-IN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5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Hints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0824" y="1268413"/>
            <a:ext cx="8641655" cy="52828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VBUS </a:t>
            </a:r>
            <a:r>
              <a:rPr lang="en-US" dirty="0" smtClean="0"/>
              <a:t>is </a:t>
            </a:r>
            <a:r>
              <a:rPr lang="en-US" dirty="0"/>
              <a:t>available </a:t>
            </a:r>
            <a:r>
              <a:rPr lang="en-US" dirty="0" smtClean="0"/>
              <a:t>and within permissible range (4.4V to 5.25V) on </a:t>
            </a:r>
            <a:r>
              <a:rPr lang="en-US" dirty="0"/>
              <a:t>the USB host port receptacle. Lower </a:t>
            </a:r>
            <a:r>
              <a:rPr lang="en-US" dirty="0" smtClean="0"/>
              <a:t>VBUS voltages </a:t>
            </a:r>
            <a:r>
              <a:rPr lang="en-US" dirty="0"/>
              <a:t>due to excessive current draw may cause USB devices to disconnect intermittently or fail enumeration. Try connecting a different USB device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 cables may cause malfunction due to signal quality issues. Use short cables if </a:t>
            </a:r>
            <a:r>
              <a:rPr lang="en-US" dirty="0" smtClean="0"/>
              <a:t>possible</a:t>
            </a:r>
            <a:r>
              <a:rPr lang="en-US" dirty="0"/>
              <a:t>.</a:t>
            </a:r>
          </a:p>
          <a:p>
            <a:r>
              <a:rPr lang="en-US" dirty="0" smtClean="0"/>
              <a:t>Check if XMC4500 VCOM device example application is running properly by connecting device to a Windows host running Tera Term. XMC4500 device will loop back characters typed on terminal.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71440"/>
            <a:ext cx="1462829" cy="16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10800000" flipV="1">
            <a:off x="4572000" y="3287414"/>
            <a:ext cx="1152128" cy="576064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 bwMode="auto">
          <a:xfrm>
            <a:off x="5724128" y="3179692"/>
            <a:ext cx="1319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Test Point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dirty="0" smtClean="0"/>
              <a:t>Further reading</a:t>
            </a:r>
            <a:endParaRPr lang="en-IN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534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reading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50824" y="1268413"/>
            <a:ext cx="8641655" cy="5282895"/>
          </a:xfrm>
        </p:spPr>
        <p:txBody>
          <a:bodyPr>
            <a:normAutofit/>
          </a:bodyPr>
          <a:lstStyle/>
          <a:p>
            <a:r>
              <a:rPr lang="en-GB" dirty="0" smtClean="0"/>
              <a:t>USB specifications and Micro-USB cables and connectors specification</a:t>
            </a:r>
          </a:p>
          <a:p>
            <a:pPr marL="288000" lvl="1" indent="0">
              <a:buNone/>
            </a:pPr>
            <a:r>
              <a:rPr lang="en-GB" dirty="0" smtClean="0">
                <a:hlinkClick r:id="rId4"/>
              </a:rPr>
              <a:t>http</a:t>
            </a:r>
            <a:r>
              <a:rPr lang="en-GB" dirty="0">
                <a:hlinkClick r:id="rId4"/>
              </a:rPr>
              <a:t>://www.usb.org/developers/docs/usb20_docs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pPr marL="288000" lvl="1" indent="0">
              <a:buNone/>
            </a:pPr>
            <a:endParaRPr lang="en-GB" dirty="0" smtClean="0"/>
          </a:p>
          <a:p>
            <a:r>
              <a:rPr lang="en-GB" dirty="0" smtClean="0"/>
              <a:t>Communication devices class specifications</a:t>
            </a:r>
          </a:p>
          <a:p>
            <a:pPr lvl="1"/>
            <a:r>
              <a:rPr lang="en-GB" dirty="0" smtClean="0"/>
              <a:t>Class definitions for communication devices v1.2</a:t>
            </a:r>
          </a:p>
          <a:p>
            <a:pPr lvl="1"/>
            <a:r>
              <a:rPr lang="en-GB" dirty="0" smtClean="0"/>
              <a:t>Communications class, subclass specifications for PSTN devices </a:t>
            </a:r>
          </a:p>
          <a:p>
            <a:pPr marL="288000" lvl="1" indent="0">
              <a:buNone/>
            </a:pP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://www.usb.org/developers/docs/devclass_docs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pPr marL="288000" lvl="1" indent="0">
              <a:buNone/>
            </a:pPr>
            <a:endParaRPr lang="en-GB" dirty="0" smtClean="0"/>
          </a:p>
          <a:p>
            <a:r>
              <a:rPr lang="en-GB" dirty="0" smtClean="0"/>
              <a:t>CMSIS USB host API specification</a:t>
            </a:r>
          </a:p>
          <a:p>
            <a:pPr marL="288000" lvl="1" indent="0">
              <a:buNone/>
            </a:pPr>
            <a:r>
              <a:rPr lang="en-GB" dirty="0">
                <a:hlinkClick r:id="rId6"/>
              </a:rPr>
              <a:t>https://www.keil.com/pack/doc/CMSIS/Driver/html/group__usb__interface__</a:t>
            </a:r>
            <a:r>
              <a:rPr lang="en-GB" dirty="0" smtClean="0">
                <a:hlinkClick r:id="rId6"/>
              </a:rPr>
              <a:t>gr.html</a:t>
            </a:r>
            <a:endParaRPr lang="en-GB" dirty="0" smtClean="0"/>
          </a:p>
          <a:p>
            <a:pPr marL="288000" lvl="1" indent="0">
              <a:buNone/>
            </a:pPr>
            <a:endParaRPr lang="en-GB" sz="5000" dirty="0"/>
          </a:p>
          <a:p>
            <a:pPr marL="288000" lvl="1" indent="0">
              <a:buNone/>
            </a:pPr>
            <a:endParaRPr lang="en-US" sz="2500" dirty="0" smtClean="0"/>
          </a:p>
          <a:p>
            <a:pPr marL="288000" lvl="1" indent="0">
              <a:buNone/>
            </a:pPr>
            <a:endParaRPr lang="en-US" sz="1800" dirty="0" smtClean="0"/>
          </a:p>
          <a:p>
            <a:pPr marL="288000" lvl="1" indent="0">
              <a:buNone/>
            </a:pPr>
            <a:endParaRPr lang="en-US" sz="1800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8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LUFA </a:t>
            </a:r>
            <a:r>
              <a:rPr lang="en-US" dirty="0"/>
              <a:t>USB stack </a:t>
            </a:r>
          </a:p>
          <a:p>
            <a:pPr marL="288000" lvl="1" indent="0">
              <a:buNone/>
            </a:pPr>
            <a:r>
              <a:rPr lang="en-US" dirty="0">
                <a:hlinkClick r:id="rId2"/>
              </a:rPr>
              <a:t>http://www.fourwalledcubicle.com/index.php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Books</a:t>
            </a:r>
            <a:endParaRPr lang="en-GB" dirty="0"/>
          </a:p>
          <a:p>
            <a:pPr lvl="1"/>
            <a:r>
              <a:rPr lang="en-IN" dirty="0">
                <a:ea typeface="+mn-ea"/>
                <a:cs typeface="+mn-cs"/>
              </a:rPr>
              <a:t>USB Complete: The Developer's Guide, Jan </a:t>
            </a:r>
            <a:r>
              <a:rPr lang="en-IN" dirty="0" err="1">
                <a:ea typeface="+mn-ea"/>
                <a:cs typeface="+mn-cs"/>
              </a:rPr>
              <a:t>Axelson</a:t>
            </a:r>
            <a:endParaRPr lang="en-IN" dirty="0">
              <a:ea typeface="+mn-ea"/>
              <a:cs typeface="+mn-cs"/>
            </a:endParaRPr>
          </a:p>
          <a:p>
            <a:pPr lvl="1"/>
            <a:r>
              <a:rPr lang="en-IN" dirty="0">
                <a:ea typeface="+mn-ea"/>
                <a:cs typeface="+mn-cs"/>
              </a:rPr>
              <a:t>USB </a:t>
            </a:r>
            <a:r>
              <a:rPr lang="en-IN" dirty="0" smtClean="0">
                <a:ea typeface="+mn-ea"/>
                <a:cs typeface="+mn-cs"/>
              </a:rPr>
              <a:t>Embedded Hosts, Jan </a:t>
            </a:r>
            <a:r>
              <a:rPr lang="en-IN" dirty="0" err="1">
                <a:ea typeface="+mn-ea"/>
                <a:cs typeface="+mn-cs"/>
              </a:rPr>
              <a:t>Axelson</a:t>
            </a:r>
            <a:endParaRPr lang="en-IN" dirty="0"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09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Limitations</a:t>
            </a:r>
            <a:endParaRPr lang="en-IN"/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90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Hubs are not supported</a:t>
            </a:r>
          </a:p>
          <a:p>
            <a:pPr>
              <a:lnSpc>
                <a:spcPct val="120000"/>
              </a:lnSpc>
            </a:pPr>
            <a:r>
              <a:rPr lang="en-US" dirty="0"/>
              <a:t>Over current protection is not supported</a:t>
            </a:r>
          </a:p>
          <a:p>
            <a:pPr>
              <a:lnSpc>
                <a:spcPct val="120000"/>
              </a:lnSpc>
            </a:pPr>
            <a:r>
              <a:rPr lang="en-US" smtClean="0"/>
              <a:t>DMA </a:t>
            </a:r>
            <a:r>
              <a:rPr lang="en-US" dirty="0" smtClean="0"/>
              <a:t>Transfers are not supported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Low level driver does not support isochronous transfers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9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50824" y="3861048"/>
            <a:ext cx="8641655" cy="2520702"/>
          </a:xfrm>
        </p:spPr>
        <p:txBody>
          <a:bodyPr>
            <a:normAutofit fontScale="70000" lnSpcReduction="20000"/>
          </a:bodyPr>
          <a:lstStyle/>
          <a:p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This example demonstrates the implementation of </a:t>
            </a:r>
            <a:r>
              <a:rPr lang="en-IN" dirty="0" smtClean="0"/>
              <a:t>USB host virtual COM (VCOM) port functionality. It </a:t>
            </a:r>
            <a:r>
              <a:rPr lang="en-IN" dirty="0"/>
              <a:t>is based on the </a:t>
            </a:r>
            <a:r>
              <a:rPr lang="en-IN" dirty="0" smtClean="0"/>
              <a:t>free LUFA USB host stack </a:t>
            </a:r>
            <a:r>
              <a:rPr lang="en-IN" dirty="0"/>
              <a:t>implementation which is ported to </a:t>
            </a:r>
            <a:r>
              <a:rPr lang="en-IN" dirty="0" smtClean="0"/>
              <a:t>XMC4500 </a:t>
            </a:r>
            <a:r>
              <a:rPr lang="en-IN" dirty="0"/>
              <a:t>family and provided within this example. </a:t>
            </a:r>
          </a:p>
          <a:p>
            <a:pPr>
              <a:lnSpc>
                <a:spcPct val="120000"/>
              </a:lnSpc>
            </a:pPr>
            <a:r>
              <a:rPr lang="en-IN" dirty="0"/>
              <a:t>Within this documentation you will be guided through all the building blocks of a typical </a:t>
            </a:r>
            <a:r>
              <a:rPr lang="en-IN" dirty="0" smtClean="0"/>
              <a:t>USB </a:t>
            </a:r>
            <a:r>
              <a:rPr lang="en-IN" dirty="0"/>
              <a:t>h</a:t>
            </a:r>
            <a:r>
              <a:rPr lang="en-IN" dirty="0" smtClean="0"/>
              <a:t>ost VCOM application </a:t>
            </a:r>
            <a:r>
              <a:rPr lang="en-IN" dirty="0"/>
              <a:t>on the </a:t>
            </a:r>
            <a:r>
              <a:rPr lang="en-IN" dirty="0" smtClean="0"/>
              <a:t>XMC4500 </a:t>
            </a:r>
            <a:r>
              <a:rPr lang="en-IN" dirty="0"/>
              <a:t>family. You </a:t>
            </a:r>
            <a:r>
              <a:rPr lang="en-IN" dirty="0" smtClean="0"/>
              <a:t>will be able to connect a VCOM device to the host and perform data transfers access to and from the device.</a:t>
            </a:r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As a result you will be enabled to implement your own </a:t>
            </a:r>
            <a:r>
              <a:rPr lang="en-IN" dirty="0" smtClean="0"/>
              <a:t>USB host VCOM functionality on </a:t>
            </a:r>
            <a:r>
              <a:rPr lang="en-IN" dirty="0"/>
              <a:t>the </a:t>
            </a:r>
            <a:r>
              <a:rPr lang="en-IN" dirty="0" smtClean="0"/>
              <a:t>XMC4500 </a:t>
            </a:r>
            <a:r>
              <a:rPr lang="en-IN" dirty="0"/>
              <a:t>family. 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91741"/>
            <a:ext cx="3541813" cy="315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02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Requirements</a:t>
            </a:r>
            <a:endParaRPr lang="en-IN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- hardware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716016" y="1124745"/>
            <a:ext cx="4320480" cy="54265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Two XMC4500 General Purpose CPU_45A-V3 boards</a:t>
            </a:r>
          </a:p>
          <a:p>
            <a:pPr marL="288000" lvl="1" indent="0">
              <a:buNone/>
            </a:pPr>
            <a:r>
              <a:rPr lang="en-US" sz="2200" dirty="0" smtClean="0"/>
              <a:t>One will behave as a USB host and another will behave as a USB device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USB cable micro-A plug to micro-B plug for host example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USB </a:t>
            </a:r>
            <a:r>
              <a:rPr lang="en-US" sz="2200" dirty="0"/>
              <a:t>c</a:t>
            </a:r>
            <a:r>
              <a:rPr lang="en-US" sz="2200" dirty="0" smtClean="0"/>
              <a:t>able micro-B plug to standard-A plug for debugging and serial port terminal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774618" y="5060007"/>
            <a:ext cx="3365993" cy="601241"/>
            <a:chOff x="774618" y="3873320"/>
            <a:chExt cx="3365993" cy="601241"/>
          </a:xfrm>
        </p:grpSpPr>
        <p:grpSp>
          <p:nvGrpSpPr>
            <p:cNvPr id="21" name="Group 20"/>
            <p:cNvGrpSpPr/>
            <p:nvPr/>
          </p:nvGrpSpPr>
          <p:grpSpPr>
            <a:xfrm>
              <a:off x="836606" y="4149080"/>
              <a:ext cx="648072" cy="288032"/>
              <a:chOff x="3863546" y="2628286"/>
              <a:chExt cx="648072" cy="288032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3863546" y="2667964"/>
                <a:ext cx="216024" cy="21602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4079570" y="2628286"/>
                <a:ext cx="432048" cy="2880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 bwMode="auto">
            <a:xfrm>
              <a:off x="3347864" y="4112779"/>
              <a:ext cx="527016" cy="3617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082133" y="3873320"/>
              <a:ext cx="105847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Std</a:t>
              </a: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-A plug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74618" y="3905551"/>
              <a:ext cx="105847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Micro-B plug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Straight Connector 29"/>
            <p:cNvCxnSpPr>
              <a:stCxn id="26" idx="3"/>
            </p:cNvCxnSpPr>
            <p:nvPr/>
          </p:nvCxnSpPr>
          <p:spPr>
            <a:xfrm>
              <a:off x="1484678" y="4293096"/>
              <a:ext cx="1863186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 bwMode="auto">
            <a:xfrm>
              <a:off x="3682026" y="4174958"/>
              <a:ext cx="72008" cy="7200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684916" y="4333116"/>
              <a:ext cx="72008" cy="7200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4618" y="3356992"/>
            <a:ext cx="3365993" cy="567466"/>
            <a:chOff x="774618" y="3289920"/>
            <a:chExt cx="3365993" cy="567466"/>
          </a:xfrm>
        </p:grpSpPr>
        <p:grpSp>
          <p:nvGrpSpPr>
            <p:cNvPr id="11" name="Group 10"/>
            <p:cNvGrpSpPr/>
            <p:nvPr/>
          </p:nvGrpSpPr>
          <p:grpSpPr>
            <a:xfrm>
              <a:off x="836606" y="3565680"/>
              <a:ext cx="648072" cy="288032"/>
              <a:chOff x="3863546" y="2628286"/>
              <a:chExt cx="648072" cy="288032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63546" y="2667964"/>
                <a:ext cx="216024" cy="21602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4079570" y="2628286"/>
                <a:ext cx="432048" cy="2880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 bwMode="auto">
            <a:xfrm>
              <a:off x="3082133" y="3289920"/>
              <a:ext cx="105847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Micro-B plug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774618" y="3322151"/>
              <a:ext cx="105847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Micro-A plug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" name="Straight Connector 5"/>
            <p:cNvCxnSpPr>
              <a:stCxn id="13" idx="3"/>
            </p:cNvCxnSpPr>
            <p:nvPr/>
          </p:nvCxnSpPr>
          <p:spPr>
            <a:xfrm>
              <a:off x="1484678" y="3709696"/>
              <a:ext cx="1863186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10800000">
              <a:off x="3347864" y="3569354"/>
              <a:ext cx="648072" cy="288032"/>
              <a:chOff x="3863546" y="2628286"/>
              <a:chExt cx="648072" cy="288032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3863546" y="2667964"/>
                <a:ext cx="216024" cy="21602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4079570" y="2628286"/>
                <a:ext cx="432048" cy="2880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4" y="1124744"/>
            <a:ext cx="1934972" cy="172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401" y="1124744"/>
            <a:ext cx="1934972" cy="172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– hardware and software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71" y="1268760"/>
            <a:ext cx="2403064" cy="1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2614289" y="1340768"/>
            <a:ext cx="6408711" cy="17286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 smtClean="0"/>
              <a:t>Windows laptop</a:t>
            </a:r>
          </a:p>
          <a:p>
            <a:r>
              <a:rPr lang="en-US" kern="0" dirty="0" smtClean="0"/>
              <a:t>DAVE</a:t>
            </a:r>
            <a:r>
              <a:rPr lang="en-US" kern="0" baseline="30000" dirty="0" smtClean="0"/>
              <a:t>TM</a:t>
            </a:r>
            <a:r>
              <a:rPr lang="en-US" kern="0" dirty="0" smtClean="0"/>
              <a:t> installed</a:t>
            </a:r>
            <a:endParaRPr lang="en-IN" kern="0" dirty="0" smtClean="0"/>
          </a:p>
          <a:p>
            <a:pPr marL="288000" lvl="1" indent="0">
              <a:buFont typeface="Verdana" panose="020B0604030504040204" pitchFamily="34" charset="0"/>
              <a:buNone/>
            </a:pPr>
            <a:endParaRPr lang="en-IN" kern="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343113" y="3523852"/>
            <a:ext cx="6408711" cy="249743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sz="2200" kern="0" dirty="0" smtClean="0"/>
              <a:t>DAVE </a:t>
            </a:r>
            <a:r>
              <a:rPr lang="en-US" sz="2200" kern="0" baseline="30000" dirty="0" smtClean="0"/>
              <a:t>TM </a:t>
            </a:r>
            <a:r>
              <a:rPr lang="en-US" sz="2200" kern="0" dirty="0" smtClean="0"/>
              <a:t>(v4.1.4 or Higher)</a:t>
            </a:r>
          </a:p>
          <a:p>
            <a:r>
              <a:rPr lang="en-US" sz="2200" kern="0" dirty="0" smtClean="0"/>
              <a:t>Download DAVE</a:t>
            </a:r>
            <a:r>
              <a:rPr lang="en-US" sz="2200" kern="0" baseline="30000" dirty="0" smtClean="0"/>
              <a:t>TM</a:t>
            </a:r>
            <a:r>
              <a:rPr lang="en-US" sz="2200" kern="0" dirty="0" smtClean="0"/>
              <a:t> free of charge</a:t>
            </a:r>
          </a:p>
          <a:p>
            <a:pPr marL="288000" lvl="1" indent="0">
              <a:buFont typeface="Verdana" panose="020B0604030504040204" pitchFamily="34" charset="0"/>
              <a:buNone/>
            </a:pPr>
            <a:r>
              <a:rPr lang="en-US" sz="2200" kern="0" dirty="0" smtClean="0"/>
              <a:t>Link : </a:t>
            </a:r>
            <a:r>
              <a:rPr lang="en-IN" sz="2200" kern="0" dirty="0" smtClean="0">
                <a:hlinkClick r:id="rId5"/>
              </a:rPr>
              <a:t>DAVE</a:t>
            </a:r>
            <a:r>
              <a:rPr lang="en-IN" sz="2200" kern="0" baseline="30000" dirty="0" smtClean="0">
                <a:hlinkClick r:id="rId5"/>
              </a:rPr>
              <a:t>TM</a:t>
            </a:r>
            <a:r>
              <a:rPr lang="en-IN" sz="2200" kern="0" dirty="0" smtClean="0">
                <a:hlinkClick r:id="rId5"/>
              </a:rPr>
              <a:t> 4 Download</a:t>
            </a:r>
            <a:endParaRPr lang="en-IN" sz="2200" kern="0" dirty="0" smtClean="0"/>
          </a:p>
          <a:p>
            <a:r>
              <a:rPr lang="en-US" sz="2200" kern="0" dirty="0"/>
              <a:t>Download </a:t>
            </a:r>
            <a:r>
              <a:rPr lang="en-US" sz="2200" kern="0" dirty="0" smtClean="0"/>
              <a:t>USB device </a:t>
            </a:r>
            <a:r>
              <a:rPr lang="en-US" sz="2200" kern="0" dirty="0"/>
              <a:t>VCOM app from </a:t>
            </a:r>
            <a:r>
              <a:rPr lang="en-US" sz="2200" kern="0" dirty="0" smtClean="0"/>
              <a:t>DAVE</a:t>
            </a:r>
            <a:r>
              <a:rPr lang="en-US" sz="2200" kern="0" baseline="30000" dirty="0" smtClean="0"/>
              <a:t>TM</a:t>
            </a:r>
          </a:p>
          <a:p>
            <a:r>
              <a:rPr lang="en-US" sz="2200" kern="0" dirty="0" smtClean="0"/>
              <a:t>Serial port terminal software like Tera Term</a:t>
            </a:r>
          </a:p>
          <a:p>
            <a:pPr marL="288000" lvl="1" indent="0">
              <a:buNone/>
            </a:pPr>
            <a:r>
              <a:rPr lang="en-US" sz="2200" kern="0" dirty="0"/>
              <a:t>Link : </a:t>
            </a:r>
            <a:r>
              <a:rPr lang="en-US" sz="2200" kern="0" dirty="0">
                <a:hlinkClick r:id="rId6"/>
              </a:rPr>
              <a:t>http://ttssh2.osdn.jp/</a:t>
            </a:r>
            <a:endParaRPr lang="en-IN" sz="2200" kern="0" dirty="0"/>
          </a:p>
          <a:p>
            <a:pPr marL="288000" lvl="1" indent="0">
              <a:buFont typeface="Verdana" panose="020B0604030504040204" pitchFamily="34" charset="0"/>
              <a:buNone/>
            </a:pPr>
            <a:endParaRPr lang="en-IN" kern="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2" y="3356992"/>
            <a:ext cx="19526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8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– </a:t>
            </a:r>
            <a:r>
              <a:rPr lang="en-US" dirty="0"/>
              <a:t>f</a:t>
            </a:r>
            <a:r>
              <a:rPr lang="en-US" dirty="0" smtClean="0"/>
              <a:t>ree software download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1363612"/>
            <a:ext cx="6408711" cy="249743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sz="2200" kern="0" dirty="0" smtClean="0"/>
              <a:t>DAVE </a:t>
            </a:r>
            <a:r>
              <a:rPr lang="en-US" sz="2200" kern="0" baseline="30000" dirty="0" smtClean="0"/>
              <a:t>TM </a:t>
            </a:r>
            <a:r>
              <a:rPr lang="en-US" sz="2200" kern="0" dirty="0" smtClean="0"/>
              <a:t>(v4.1.4 or Higher)</a:t>
            </a:r>
          </a:p>
          <a:p>
            <a:r>
              <a:rPr lang="en-US" sz="2200" kern="0" dirty="0" smtClean="0"/>
              <a:t>Download DAVE</a:t>
            </a:r>
            <a:r>
              <a:rPr lang="en-US" sz="2200" kern="0" baseline="30000" dirty="0" smtClean="0"/>
              <a:t>TM</a:t>
            </a:r>
            <a:r>
              <a:rPr lang="en-US" sz="2200" kern="0" dirty="0" smtClean="0"/>
              <a:t> </a:t>
            </a:r>
          </a:p>
          <a:p>
            <a:pPr marL="288000" lvl="1" indent="0">
              <a:buFont typeface="Verdana" panose="020B0604030504040204" pitchFamily="34" charset="0"/>
              <a:buNone/>
            </a:pPr>
            <a:r>
              <a:rPr lang="en-US" sz="2200" kern="0" dirty="0" smtClean="0"/>
              <a:t>Link : </a:t>
            </a:r>
            <a:r>
              <a:rPr lang="en-IN" sz="2200" kern="0" dirty="0" smtClean="0">
                <a:hlinkClick r:id="rId2"/>
              </a:rPr>
              <a:t>DAVE</a:t>
            </a:r>
            <a:r>
              <a:rPr lang="en-IN" sz="2200" kern="0" baseline="30000" dirty="0" smtClean="0">
                <a:hlinkClick r:id="rId2"/>
              </a:rPr>
              <a:t>TM</a:t>
            </a:r>
            <a:r>
              <a:rPr lang="en-IN" sz="2200" kern="0" dirty="0" smtClean="0">
                <a:hlinkClick r:id="rId2"/>
              </a:rPr>
              <a:t> 4 Download</a:t>
            </a:r>
            <a:endParaRPr lang="en-IN" sz="2200" kern="0" dirty="0" smtClean="0"/>
          </a:p>
          <a:p>
            <a:r>
              <a:rPr lang="en-US" sz="2200" kern="0" dirty="0"/>
              <a:t>Download </a:t>
            </a:r>
            <a:r>
              <a:rPr lang="en-US" sz="2200" kern="0" dirty="0" smtClean="0"/>
              <a:t>USB device </a:t>
            </a:r>
            <a:r>
              <a:rPr lang="en-US" sz="2200" kern="0" dirty="0"/>
              <a:t>VCOM app from </a:t>
            </a:r>
            <a:r>
              <a:rPr lang="en-US" sz="2200" kern="0" dirty="0" smtClean="0"/>
              <a:t>DAVE</a:t>
            </a:r>
            <a:r>
              <a:rPr lang="en-US" sz="2200" kern="0" baseline="30000" dirty="0" smtClean="0"/>
              <a:t>TM</a:t>
            </a:r>
          </a:p>
          <a:p>
            <a:r>
              <a:rPr lang="en-US" sz="2200" kern="0" dirty="0" smtClean="0"/>
              <a:t>Serial port terminal software like Tera Term</a:t>
            </a:r>
          </a:p>
          <a:p>
            <a:pPr marL="288000" lvl="1" indent="0">
              <a:buNone/>
            </a:pPr>
            <a:r>
              <a:rPr lang="en-US" sz="2200" kern="0" dirty="0"/>
              <a:t>Link : </a:t>
            </a:r>
            <a:r>
              <a:rPr lang="en-US" sz="2200" kern="0" dirty="0">
                <a:hlinkClick r:id="rId3"/>
              </a:rPr>
              <a:t>http://ttssh2.osdn.jp/</a:t>
            </a:r>
            <a:endParaRPr lang="en-IN" sz="2200" kern="0" dirty="0"/>
          </a:p>
          <a:p>
            <a:pPr marL="288000" lvl="1" indent="0">
              <a:buFont typeface="Verdana" panose="020B0604030504040204" pitchFamily="34" charset="0"/>
              <a:buNone/>
            </a:pPr>
            <a:endParaRPr lang="en-IN" kern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71" y="1196752"/>
            <a:ext cx="19526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Setup</a:t>
            </a:r>
            <a:endParaRPr lang="en-IN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heme/theme1.xml><?xml version="1.0" encoding="utf-8"?>
<a:theme xmlns:a="http://schemas.openxmlformats.org/drawingml/2006/main" name="Blank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2000</Words>
  <Application>Microsoft Office PowerPoint</Application>
  <PresentationFormat>On-screen Show (4:3)</PresentationFormat>
  <Paragraphs>487</Paragraphs>
  <Slides>38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Blank</vt:lpstr>
      <vt:lpstr>XMC4500 USB Host  Virtual COM Port (VCOM) Example</vt:lpstr>
      <vt:lpstr>Contents</vt:lpstr>
      <vt:lpstr>Contents</vt:lpstr>
      <vt:lpstr>Overview</vt:lpstr>
      <vt:lpstr>Contents</vt:lpstr>
      <vt:lpstr>Requirements - hardware</vt:lpstr>
      <vt:lpstr>Requirements – hardware and software</vt:lpstr>
      <vt:lpstr>Requirements – free software download</vt:lpstr>
      <vt:lpstr>Contents</vt:lpstr>
      <vt:lpstr>Setup - hardware</vt:lpstr>
      <vt:lpstr>Setup – import VCOM example project in to DAVETM</vt:lpstr>
      <vt:lpstr>Setup – import VCOM example project in to DAVETM</vt:lpstr>
      <vt:lpstr>Setup –import VCOM example project in to DAVETM</vt:lpstr>
      <vt:lpstr>Setup – import VCOM example project in to DAVETM</vt:lpstr>
      <vt:lpstr>Contents</vt:lpstr>
      <vt:lpstr>Example application behavior</vt:lpstr>
      <vt:lpstr>Simplified example application architecture</vt:lpstr>
      <vt:lpstr>Example application data flow</vt:lpstr>
      <vt:lpstr>Application – overview of main.c</vt:lpstr>
      <vt:lpstr>Application – overview of main.c</vt:lpstr>
      <vt:lpstr>Application – configure time delay API</vt:lpstr>
      <vt:lpstr>Application - callbacks</vt:lpstr>
      <vt:lpstr>Application – Implement and register required callbacks</vt:lpstr>
      <vt:lpstr>Application – Implement and register required callbacks</vt:lpstr>
      <vt:lpstr>Contents</vt:lpstr>
      <vt:lpstr>How to test – build and download device project</vt:lpstr>
      <vt:lpstr>How to test – build and download host project</vt:lpstr>
      <vt:lpstr>How to test</vt:lpstr>
      <vt:lpstr>Finding associated COM port on Windows</vt:lpstr>
      <vt:lpstr>Supported features</vt:lpstr>
      <vt:lpstr>Contents</vt:lpstr>
      <vt:lpstr>Debug Hints</vt:lpstr>
      <vt:lpstr>Contents</vt:lpstr>
      <vt:lpstr>Further reading</vt:lpstr>
      <vt:lpstr>Further reading</vt:lpstr>
      <vt:lpstr>Contents</vt:lpstr>
      <vt:lpstr>Limitations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2004-03-02T21:24:15Z</cp:lastPrinted>
  <dcterms:created xsi:type="dcterms:W3CDTF">2016-06-20T05:25:20Z</dcterms:created>
  <dcterms:modified xsi:type="dcterms:W3CDTF">2016-08-03T12:56:37Z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v.02.00.01-2015-07-22</vt:lpwstr>
  </property>
  <property fmtid="{D5CDD505-2E9C-101B-9397-08002B2CF9AE}" pid="3" name="TemplateCompany">
    <vt:lpwstr>IFX</vt:lpwstr>
  </property>
  <property fmtid="{D5CDD505-2E9C-101B-9397-08002B2CF9AE}" pid="4" name="ConfidentialityMarking">
    <vt:lpwstr>no marking</vt:lpwstr>
  </property>
  <property fmtid="{D5CDD505-2E9C-101B-9397-08002B2CF9AE}" pid="5" name="AdditionalMarking">
    <vt:lpwstr/>
  </property>
</Properties>
</file>